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Open Sans" charset="1" panose="00000000000000000000"/>
      <p:regular r:id="rId24"/>
    </p:embeddedFont>
    <p:embeddedFont>
      <p:font typeface="Bebas Neue Cyrillic" charset="1" panose="02000506000000020004"/>
      <p:regular r:id="rId25"/>
    </p:embeddedFont>
    <p:embeddedFont>
      <p:font typeface="Arimo Bold" charset="1" panose="020B0704020202020204"/>
      <p:regular r:id="rId26"/>
    </p:embeddedFont>
    <p:embeddedFont>
      <p:font typeface="Open Sans Bold" charset="1" panose="00000000000000000000"/>
      <p:regular r:id="rId27"/>
    </p:embeddedFont>
    <p:embeddedFont>
      <p:font typeface="Arimo" charset="1" panose="020B06040202020202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https://comp.utm.my/postgraduate/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329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794501" y="0"/>
            <a:ext cx="15598133" cy="10392256"/>
          </a:xfrm>
          <a:custGeom>
            <a:avLst/>
            <a:gdLst/>
            <a:ahLst/>
            <a:cxnLst/>
            <a:rect r="r" b="b" t="t" l="l"/>
            <a:pathLst>
              <a:path h="10392256" w="15598133">
                <a:moveTo>
                  <a:pt x="0" y="0"/>
                </a:moveTo>
                <a:lnTo>
                  <a:pt x="15598133" y="0"/>
                </a:lnTo>
                <a:lnTo>
                  <a:pt x="15598133" y="10392256"/>
                </a:lnTo>
                <a:lnTo>
                  <a:pt x="0" y="103922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14264" y="0"/>
            <a:ext cx="11973736" cy="10287000"/>
            <a:chOff x="0" y="0"/>
            <a:chExt cx="3153576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53577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53577">
                  <a:moveTo>
                    <a:pt x="0" y="0"/>
                  </a:moveTo>
                  <a:lnTo>
                    <a:pt x="3153577" y="0"/>
                  </a:lnTo>
                  <a:lnTo>
                    <a:pt x="3153577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10A3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15357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solidFill>
              <a:srgbClr val="5470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5470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187151" y="6301055"/>
            <a:ext cx="6526921" cy="623294"/>
            <a:chOff x="0" y="0"/>
            <a:chExt cx="1719024" cy="1641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19024" cy="164160"/>
            </a:xfrm>
            <a:custGeom>
              <a:avLst/>
              <a:gdLst/>
              <a:ahLst/>
              <a:cxnLst/>
              <a:rect r="r" b="b" t="t" l="l"/>
              <a:pathLst>
                <a:path h="164160" w="1719024">
                  <a:moveTo>
                    <a:pt x="0" y="0"/>
                  </a:moveTo>
                  <a:lnTo>
                    <a:pt x="1719024" y="0"/>
                  </a:lnTo>
                  <a:lnTo>
                    <a:pt x="1719024" y="164160"/>
                  </a:lnTo>
                  <a:lnTo>
                    <a:pt x="0" y="164160"/>
                  </a:lnTo>
                  <a:close/>
                </a:path>
              </a:pathLst>
            </a:custGeom>
            <a:solidFill>
              <a:srgbClr val="5470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719024" cy="2022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6852843" y="514350"/>
            <a:ext cx="2898081" cy="941876"/>
          </a:xfrm>
          <a:custGeom>
            <a:avLst/>
            <a:gdLst/>
            <a:ahLst/>
            <a:cxnLst/>
            <a:rect r="r" b="b" t="t" l="l"/>
            <a:pathLst>
              <a:path h="941876" w="2898081">
                <a:moveTo>
                  <a:pt x="0" y="0"/>
                </a:moveTo>
                <a:lnTo>
                  <a:pt x="2898081" y="0"/>
                </a:lnTo>
                <a:lnTo>
                  <a:pt x="2898081" y="941876"/>
                </a:lnTo>
                <a:lnTo>
                  <a:pt x="0" y="9418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492295" y="9568113"/>
            <a:ext cx="547464" cy="231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  <a:spcBef>
                <a:spcPct val="0"/>
              </a:spcBef>
            </a:pPr>
            <a:r>
              <a:rPr lang="en-US" sz="138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87151" y="2107605"/>
            <a:ext cx="8359564" cy="2390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443"/>
              </a:lnSpc>
              <a:spcBef>
                <a:spcPct val="0"/>
              </a:spcBef>
            </a:pPr>
            <a:r>
              <a:rPr lang="en-US" sz="1388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Doctor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44000" y="3765580"/>
            <a:ext cx="8359564" cy="2390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443"/>
              </a:lnSpc>
              <a:spcBef>
                <a:spcPct val="0"/>
              </a:spcBef>
            </a:pPr>
            <a:r>
              <a:rPr lang="en-US" sz="13888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Philosophy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187151" y="6456847"/>
            <a:ext cx="6526921" cy="274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1"/>
              </a:lnSpc>
              <a:spcBef>
                <a:spcPct val="0"/>
              </a:spcBef>
            </a:pPr>
            <a:r>
              <a:rPr lang="en-US" sz="1579" u="sng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  <a:hlinkClick r:id="rId4" tooltip="https://comp.utm.my/postgraduate/"/>
              </a:rPr>
              <a:t>https://comp.utm.my/postgraduate/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323782" y="3431409"/>
            <a:ext cx="620316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  <a:spcBef>
                <a:spcPct val="0"/>
              </a:spcBef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of</a:t>
            </a:r>
          </a:p>
        </p:txBody>
      </p:sp>
      <p:grpSp>
        <p:nvGrpSpPr>
          <p:cNvPr name="Group 21" id="21"/>
          <p:cNvGrpSpPr/>
          <p:nvPr/>
        </p:nvGrpSpPr>
        <p:grpSpPr>
          <a:xfrm rot="-5400000">
            <a:off x="-564301" y="105479"/>
            <a:ext cx="16230600" cy="2954828"/>
            <a:chOff x="0" y="0"/>
            <a:chExt cx="21640800" cy="3939770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542925"/>
              <a:ext cx="21640800" cy="31170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5333"/>
                </a:lnSpc>
              </a:pPr>
              <a:r>
                <a:rPr lang="en-US" sz="18039" b="true">
                  <a:solidFill>
                    <a:srgbClr val="D1C4E9">
                      <a:alpha val="44706"/>
                    </a:srgbClr>
                  </a:solidFill>
                  <a:latin typeface="Arimo Bold"/>
                  <a:ea typeface="Arimo Bold"/>
                  <a:cs typeface="Arimo Bold"/>
                  <a:sym typeface="Arimo Bold"/>
                </a:rPr>
                <a:t>faculty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2399457"/>
              <a:ext cx="21640800" cy="15403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565"/>
                </a:lnSpc>
              </a:pPr>
              <a:r>
                <a:rPr lang="en-US" sz="8900" b="true">
                  <a:solidFill>
                    <a:srgbClr val="FFFFFF">
                      <a:alpha val="44706"/>
                    </a:srgbClr>
                  </a:solidFill>
                  <a:latin typeface="Arimo Bold"/>
                  <a:ea typeface="Arimo Bold"/>
                  <a:cs typeface="Arimo Bold"/>
                  <a:sym typeface="Arimo Bold"/>
                </a:rPr>
                <a:t>computing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5806" y="-318156"/>
            <a:ext cx="11015026" cy="10923311"/>
            <a:chOff x="0" y="0"/>
            <a:chExt cx="14686702" cy="1456441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0000"/>
            </a:blip>
            <a:srcRect l="16407" t="0" r="16407" b="0"/>
            <a:stretch>
              <a:fillRect/>
            </a:stretch>
          </p:blipFill>
          <p:spPr>
            <a:xfrm flipH="false" flipV="false">
              <a:off x="0" y="0"/>
              <a:ext cx="14686702" cy="14564415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730468" y="1769269"/>
          <a:ext cx="14409739" cy="7534275"/>
        </p:xfrm>
        <a:graphic>
          <a:graphicData uri="http://schemas.openxmlformats.org/drawingml/2006/table">
            <a:tbl>
              <a:tblPr/>
              <a:tblGrid>
                <a:gridCol w="2349384"/>
                <a:gridCol w="2495836"/>
                <a:gridCol w="2761180"/>
                <a:gridCol w="6803339"/>
              </a:tblGrid>
              <a:tr h="1024355">
                <a:tc rowSpan="6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UECS6013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IT Project Management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8814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UHAP6013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Seminar on Development, Economics, and Global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UICW6023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Philosophy Science and Civilization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UHAZ6123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Malaysian Society and Culture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Compulsory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UECP6013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Research Methodology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Compulsory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PECS1100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Research 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Compulsory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PECS1200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Research 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Year 1 Curriculum</a:t>
            </a:r>
          </a:p>
        </p:txBody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1799773"/>
            <a:ext cx="7634687" cy="6687454"/>
            <a:chOff x="0" y="0"/>
            <a:chExt cx="10179583" cy="8916606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18390" t="0" r="18390" b="0"/>
            <a:stretch>
              <a:fillRect/>
            </a:stretch>
          </p:blipFill>
          <p:spPr>
            <a:xfrm flipH="false" flipV="false">
              <a:off x="0" y="0"/>
              <a:ext cx="10179583" cy="8916606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0833481" y="2437921"/>
            <a:ext cx="4392426" cy="4769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Doctor of Philosophy in Informatics Engineering (PECI)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694960" y="715644"/>
            <a:ext cx="2898081" cy="941876"/>
          </a:xfrm>
          <a:custGeom>
            <a:avLst/>
            <a:gdLst/>
            <a:ahLst/>
            <a:cxnLst/>
            <a:rect r="r" b="b" t="t" l="l"/>
            <a:pathLst>
              <a:path h="941876" w="2898081">
                <a:moveTo>
                  <a:pt x="0" y="0"/>
                </a:moveTo>
                <a:lnTo>
                  <a:pt x="2898080" y="0"/>
                </a:lnTo>
                <a:lnTo>
                  <a:pt x="2898080" y="941877"/>
                </a:lnTo>
                <a:lnTo>
                  <a:pt x="0" y="9418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73207" y="-182525"/>
            <a:ext cx="11828811" cy="11528434"/>
            <a:chOff x="0" y="0"/>
            <a:chExt cx="15771749" cy="1537124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6000"/>
            </a:blip>
            <a:srcRect l="21591" t="0" r="21591" b="0"/>
            <a:stretch>
              <a:fillRect/>
            </a:stretch>
          </p:blipFill>
          <p:spPr>
            <a:xfrm flipH="false" flipV="false">
              <a:off x="0" y="0"/>
              <a:ext cx="15771749" cy="1537124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Program Overview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00388" y="2474119"/>
            <a:ext cx="12087225" cy="505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 Name: Doctor of Philosophy in Informatics Engineering (PECI)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Institution: Universiti Teknologi Malaysia (UTM)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Faculty: Faculty of Computing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Campus Location: UTM Main Campus, Johor Bahru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73207" y="-203391"/>
            <a:ext cx="11828811" cy="11528434"/>
            <a:chOff x="0" y="0"/>
            <a:chExt cx="15771749" cy="1537124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6000"/>
            </a:blip>
            <a:srcRect l="21591" t="0" r="21591" b="0"/>
            <a:stretch>
              <a:fillRect/>
            </a:stretch>
          </p:blipFill>
          <p:spPr>
            <a:xfrm flipH="false" flipV="false">
              <a:off x="0" y="0"/>
              <a:ext cx="15771749" cy="1537124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Program Duration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00388" y="2474119"/>
            <a:ext cx="12087225" cy="288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Minimum Duration: 3 years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Maximum Duration: 8 years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Note: Duration depends on the student's entry qualifications.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73207" y="-245124"/>
            <a:ext cx="11828811" cy="11528434"/>
            <a:chOff x="0" y="0"/>
            <a:chExt cx="15771749" cy="1537124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6000"/>
            </a:blip>
            <a:srcRect l="21591" t="0" r="21591" b="0"/>
            <a:stretch>
              <a:fillRect/>
            </a:stretch>
          </p:blipFill>
          <p:spPr>
            <a:xfrm flipH="false" flipV="false">
              <a:off x="0" y="0"/>
              <a:ext cx="15771749" cy="1537124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Mode of Study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00388" y="2474119"/>
            <a:ext cx="12087225" cy="288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Study Mode: Full-time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Academic Sessions: Based on a 2-semester per academic year system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 Nature: Full research program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73207" y="-203391"/>
            <a:ext cx="11828811" cy="11528434"/>
            <a:chOff x="0" y="0"/>
            <a:chExt cx="15771749" cy="1537124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6000"/>
            </a:blip>
            <a:srcRect l="21591" t="0" r="21591" b="0"/>
            <a:stretch>
              <a:fillRect/>
            </a:stretch>
          </p:blipFill>
          <p:spPr>
            <a:xfrm flipH="false" flipV="false">
              <a:off x="0" y="0"/>
              <a:ext cx="15771749" cy="1537124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Supervision and Assessment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00388" y="2474119"/>
            <a:ext cx="12087225" cy="505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Supervision: Each candidate is supervised by qualified academic staff.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Assessment Components:</a:t>
            </a:r>
          </a:p>
          <a:p>
            <a:pPr algn="l" marL="2072640" indent="-690880" lvl="2">
              <a:lnSpc>
                <a:spcPts val="5759"/>
              </a:lnSpc>
              <a:buFont typeface="Arial"/>
              <a:buChar char="⚬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First assessment reports (research proposal)</a:t>
            </a:r>
          </a:p>
          <a:p>
            <a:pPr algn="l" marL="2072640" indent="-690880" lvl="2">
              <a:lnSpc>
                <a:spcPts val="5759"/>
              </a:lnSpc>
              <a:buFont typeface="Arial"/>
              <a:buChar char="⚬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Semester progress reports</a:t>
            </a:r>
          </a:p>
          <a:p>
            <a:pPr algn="l" marL="2072640" indent="-690880" lvl="2">
              <a:lnSpc>
                <a:spcPts val="5759"/>
              </a:lnSpc>
              <a:buFont typeface="Arial"/>
              <a:buChar char="⚬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Thesis examination (viva-voce)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5806" y="-227810"/>
            <a:ext cx="11828811" cy="11528434"/>
            <a:chOff x="0" y="0"/>
            <a:chExt cx="15771749" cy="1537124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6000"/>
            </a:blip>
            <a:srcRect l="21591" t="0" r="21591" b="0"/>
            <a:stretch>
              <a:fillRect/>
            </a:stretch>
          </p:blipFill>
          <p:spPr>
            <a:xfrm flipH="false" flipV="false">
              <a:off x="0" y="0"/>
              <a:ext cx="15771749" cy="15371245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730468" y="1769269"/>
          <a:ext cx="14409739" cy="7534275"/>
        </p:xfrm>
        <a:graphic>
          <a:graphicData uri="http://schemas.openxmlformats.org/drawingml/2006/table">
            <a:tbl>
              <a:tblPr/>
              <a:tblGrid>
                <a:gridCol w="2349384"/>
                <a:gridCol w="2495836"/>
                <a:gridCol w="2761180"/>
                <a:gridCol w="6803339"/>
              </a:tblGrid>
              <a:tr h="1024355">
                <a:tc rowSpan="6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UECS6013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IT Project Management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8814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UHAP6013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Seminar on Development, Economics, and Global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UICW6023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Philosophy Science and Civilization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UHAZ6123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Malaysian Society and Culture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Compulsory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UECP6013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Research Methodology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Compulsory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PECS1100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Research 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Compulsory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PECS1200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Research 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Year 1 Curriculum</a:t>
            </a:r>
          </a:p>
        </p:txBody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0"/>
            <a:ext cx="15598133" cy="10392256"/>
          </a:xfrm>
          <a:custGeom>
            <a:avLst/>
            <a:gdLst/>
            <a:ahLst/>
            <a:cxnLst/>
            <a:rect r="r" b="b" t="t" l="l"/>
            <a:pathLst>
              <a:path h="10392256" w="15598133">
                <a:moveTo>
                  <a:pt x="0" y="0"/>
                </a:moveTo>
                <a:lnTo>
                  <a:pt x="15598133" y="0"/>
                </a:lnTo>
                <a:lnTo>
                  <a:pt x="15598133" y="10392256"/>
                </a:lnTo>
                <a:lnTo>
                  <a:pt x="0" y="10392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100388" y="2474119"/>
            <a:ext cx="12087225" cy="578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Postgraduate Academic Manager: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Dr. Zalmiyah Binti Zakaria</a:t>
            </a:r>
          </a:p>
          <a:p>
            <a:pPr algn="l" marL="617525" indent="-308762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Email: pgam-fc@utm.my</a:t>
            </a:r>
          </a:p>
          <a:p>
            <a:pPr algn="l">
              <a:lnSpc>
                <a:spcPts val="5759"/>
              </a:lnSpc>
            </a:pPr>
          </a:p>
          <a:p>
            <a:pPr algn="l" marL="617728" indent="-308864" lvl="1">
              <a:lnSpc>
                <a:spcPts val="5759"/>
              </a:lnSpc>
            </a:pP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 Coordinator: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Prof. Dr. Azlan Bin Mohd Zain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Email: azlanmz@utm.my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70548" y="2628842"/>
            <a:ext cx="2118199" cy="2118199"/>
          </a:xfrm>
          <a:custGeom>
            <a:avLst/>
            <a:gdLst/>
            <a:ahLst/>
            <a:cxnLst/>
            <a:rect r="r" b="b" t="t" l="l"/>
            <a:pathLst>
              <a:path h="2118199" w="2118199">
                <a:moveTo>
                  <a:pt x="0" y="0"/>
                </a:moveTo>
                <a:lnTo>
                  <a:pt x="2118199" y="0"/>
                </a:lnTo>
                <a:lnTo>
                  <a:pt x="2118199" y="2118198"/>
                </a:lnTo>
                <a:lnTo>
                  <a:pt x="0" y="21181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037528" y="6004575"/>
            <a:ext cx="2251219" cy="2251219"/>
          </a:xfrm>
          <a:custGeom>
            <a:avLst/>
            <a:gdLst/>
            <a:ahLst/>
            <a:cxnLst/>
            <a:rect r="r" b="b" t="t" l="l"/>
            <a:pathLst>
              <a:path h="2251219" w="2251219">
                <a:moveTo>
                  <a:pt x="0" y="0"/>
                </a:moveTo>
                <a:lnTo>
                  <a:pt x="2251219" y="0"/>
                </a:lnTo>
                <a:lnTo>
                  <a:pt x="2251219" y="2251219"/>
                </a:lnTo>
                <a:lnTo>
                  <a:pt x="0" y="22512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23762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Contact Information</a:t>
            </a:r>
          </a:p>
        </p:txBody>
      </p:sp>
      <p:sp>
        <p:nvSpPr>
          <p:cNvPr name="AutoShape 8" id="8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992044" y="-52628"/>
            <a:ext cx="15598133" cy="10392256"/>
          </a:xfrm>
          <a:custGeom>
            <a:avLst/>
            <a:gdLst/>
            <a:ahLst/>
            <a:cxnLst/>
            <a:rect r="r" b="b" t="t" l="l"/>
            <a:pathLst>
              <a:path h="10392256" w="15598133">
                <a:moveTo>
                  <a:pt x="0" y="0"/>
                </a:moveTo>
                <a:lnTo>
                  <a:pt x="15598132" y="0"/>
                </a:lnTo>
                <a:lnTo>
                  <a:pt x="15598132" y="10392256"/>
                </a:lnTo>
                <a:lnTo>
                  <a:pt x="0" y="10392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Additional Resources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00388" y="2474119"/>
            <a:ext cx="12087225" cy="216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For more details, visit the Faculty of Computing's official website: (comp.utm.my)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1799773"/>
            <a:ext cx="7634687" cy="6687454"/>
            <a:chOff x="0" y="0"/>
            <a:chExt cx="10179583" cy="8916606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11897" t="0" r="11897" b="0"/>
            <a:stretch>
              <a:fillRect/>
            </a:stretch>
          </p:blipFill>
          <p:spPr>
            <a:xfrm flipH="false" flipV="false">
              <a:off x="0" y="0"/>
              <a:ext cx="10179583" cy="8916606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0833481" y="2437921"/>
            <a:ext cx="4392426" cy="4769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Doctor of Philosophy in Computer Science (PECS)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833481" y="5587567"/>
            <a:ext cx="2931669" cy="48938"/>
            <a:chOff x="0" y="0"/>
            <a:chExt cx="772127" cy="1288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7694960" y="715644"/>
            <a:ext cx="2898081" cy="941876"/>
          </a:xfrm>
          <a:custGeom>
            <a:avLst/>
            <a:gdLst/>
            <a:ahLst/>
            <a:cxnLst/>
            <a:rect r="r" b="b" t="t" l="l"/>
            <a:pathLst>
              <a:path h="941876" w="2898081">
                <a:moveTo>
                  <a:pt x="0" y="0"/>
                </a:moveTo>
                <a:lnTo>
                  <a:pt x="2898080" y="0"/>
                </a:lnTo>
                <a:lnTo>
                  <a:pt x="2898080" y="941877"/>
                </a:lnTo>
                <a:lnTo>
                  <a:pt x="0" y="9418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5806" y="-161658"/>
            <a:ext cx="11703614" cy="10589451"/>
            <a:chOff x="0" y="0"/>
            <a:chExt cx="15604818" cy="1411926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2999"/>
            </a:blip>
            <a:srcRect l="13113" t="0" r="13113" b="0"/>
            <a:stretch>
              <a:fillRect/>
            </a:stretch>
          </p:blipFill>
          <p:spPr>
            <a:xfrm flipH="false" flipV="false">
              <a:off x="0" y="0"/>
              <a:ext cx="15604818" cy="14119268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00388" y="807244"/>
            <a:ext cx="12087225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38"/>
              </a:lnSpc>
            </a:pPr>
            <a:r>
              <a:rPr lang="en-US" sz="5865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Doctor of Philosophy in Computer Science (PECS)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00388" y="2378869"/>
            <a:ext cx="12087225" cy="589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7728" indent="-308864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Institution: Universiti Teknologi Malaysia (UTM)</a:t>
            </a:r>
          </a:p>
          <a:p>
            <a:pPr algn="l" marL="617728" indent="-308864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Campus: UTM Main Campus, Johor Bahru</a:t>
            </a:r>
          </a:p>
          <a:p>
            <a:pPr algn="l" marL="617728" indent="-308864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Study Mode: Full-time</a:t>
            </a:r>
          </a:p>
          <a:p>
            <a:pPr algn="l" marL="617728" indent="-308864" lvl="1">
              <a:lnSpc>
                <a:spcPts val="671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Duration: 3 to 8 years, depending on entry qualifications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5806" y="-161658"/>
            <a:ext cx="11703614" cy="10589451"/>
            <a:chOff x="0" y="0"/>
            <a:chExt cx="15604818" cy="1411926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2999"/>
            </a:blip>
            <a:srcRect l="13113" t="0" r="13113" b="0"/>
            <a:stretch>
              <a:fillRect/>
            </a:stretch>
          </p:blipFill>
          <p:spPr>
            <a:xfrm flipH="false" flipV="false">
              <a:off x="0" y="0"/>
              <a:ext cx="15604818" cy="14119268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Program Structure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00388" y="2378869"/>
            <a:ext cx="12087225" cy="700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1398" indent="-285699" lvl="1">
              <a:lnSpc>
                <a:spcPts val="6216"/>
              </a:lnSpc>
              <a:buFont typeface="Arial"/>
              <a:buChar char="•"/>
            </a:pPr>
            <a:r>
              <a:rPr lang="en-US" sz="444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Academic Sessions: 2 semesters per academic year</a:t>
            </a:r>
          </a:p>
          <a:p>
            <a:pPr algn="l" marL="571398" indent="-285699" lvl="1">
              <a:lnSpc>
                <a:spcPts val="6216"/>
              </a:lnSpc>
              <a:buFont typeface="Arial"/>
              <a:buChar char="•"/>
            </a:pPr>
            <a:r>
              <a:rPr lang="en-US" sz="444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 Type: Full research</a:t>
            </a:r>
          </a:p>
          <a:p>
            <a:pPr algn="l" marL="571398" indent="-285699" lvl="1">
              <a:lnSpc>
                <a:spcPts val="6216"/>
              </a:lnSpc>
              <a:buFont typeface="Arial"/>
              <a:buChar char="•"/>
            </a:pPr>
            <a:r>
              <a:rPr lang="en-US" sz="444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Supervision: Each candidate is guided by a qualified academic staff member</a:t>
            </a:r>
          </a:p>
          <a:p>
            <a:pPr algn="l" marL="571398" indent="-285699" lvl="1">
              <a:lnSpc>
                <a:spcPts val="6216"/>
              </a:lnSpc>
              <a:buFont typeface="Arial"/>
              <a:buChar char="•"/>
            </a:pPr>
            <a:r>
              <a:rPr lang="en-US" sz="444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Assessment Methods:</a:t>
            </a:r>
          </a:p>
          <a:p>
            <a:pPr algn="l" marL="1917192" indent="-639064" lvl="2">
              <a:lnSpc>
                <a:spcPts val="6216"/>
              </a:lnSpc>
              <a:buFont typeface="Arial"/>
              <a:buChar char="⚬"/>
            </a:pPr>
            <a:r>
              <a:rPr lang="en-US" sz="444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Research proposal evaluation</a:t>
            </a:r>
          </a:p>
          <a:p>
            <a:pPr algn="l" marL="1917192" indent="-639064" lvl="2">
              <a:lnSpc>
                <a:spcPts val="6216"/>
              </a:lnSpc>
              <a:buFont typeface="Arial"/>
              <a:buChar char="⚬"/>
            </a:pPr>
            <a:r>
              <a:rPr lang="en-US" sz="444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Semester progress reports</a:t>
            </a:r>
          </a:p>
          <a:p>
            <a:pPr algn="l" marL="1917192" indent="-639064" lvl="2">
              <a:lnSpc>
                <a:spcPts val="6216"/>
              </a:lnSpc>
              <a:buFont typeface="Arial"/>
              <a:buChar char="⚬"/>
            </a:pPr>
            <a:r>
              <a:rPr lang="en-US" sz="444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Thesis examination (viva-voce)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5806" y="-161658"/>
            <a:ext cx="11703614" cy="10589451"/>
            <a:chOff x="0" y="0"/>
            <a:chExt cx="15604818" cy="14119268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32999"/>
            </a:blip>
            <a:srcRect l="13113" t="0" r="13113" b="0"/>
            <a:stretch>
              <a:fillRect/>
            </a:stretch>
          </p:blipFill>
          <p:spPr>
            <a:xfrm flipH="false" flipV="false">
              <a:off x="0" y="0"/>
              <a:ext cx="15604818" cy="14119268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730468" y="1769269"/>
          <a:ext cx="14409739" cy="7534275"/>
        </p:xfrm>
        <a:graphic>
          <a:graphicData uri="http://schemas.openxmlformats.org/drawingml/2006/table">
            <a:tbl>
              <a:tblPr/>
              <a:tblGrid>
                <a:gridCol w="2349384"/>
                <a:gridCol w="2495836"/>
                <a:gridCol w="2761180"/>
                <a:gridCol w="6803339"/>
              </a:tblGrid>
              <a:tr h="1024355">
                <a:tc rowSpan="6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UECS6013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IT Project Management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8814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UHAP6013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Seminar on Development, Economics, and Global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UICW6023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Philosophy Science and Civilization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Optional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UHAZ6123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Malaysian Society and Culture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Compulsory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UECP6013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Research Methodology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 vMerge="true"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Compulsory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PECS1100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Research Component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435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Semester 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Compulsory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PECS1200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00"/>
                        </a:lnSpc>
                        <a:defRPr/>
                      </a:pPr>
                      <a:r>
                        <a:rPr lang="en-US" sz="25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Continued Research Component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Year 1 Curriculum</a:t>
            </a:r>
          </a:p>
        </p:txBody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938">
                <a:alpha val="100000"/>
              </a:srgbClr>
            </a:gs>
            <a:gs pos="100000">
              <a:srgbClr val="00093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1799773"/>
            <a:ext cx="7634687" cy="6687454"/>
            <a:chOff x="0" y="0"/>
            <a:chExt cx="10179583" cy="8916606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11969" t="0" r="11969" b="0"/>
            <a:stretch>
              <a:fillRect/>
            </a:stretch>
          </p:blipFill>
          <p:spPr>
            <a:xfrm flipH="false" flipV="false">
              <a:off x="0" y="0"/>
              <a:ext cx="10179583" cy="8916606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0833481" y="2437921"/>
            <a:ext cx="4392426" cy="38263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63"/>
              </a:lnSpc>
            </a:pPr>
            <a:r>
              <a:rPr lang="en-US" sz="7389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Doctor of Philosophy in Software Engineering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833481" y="5587567"/>
            <a:ext cx="2931669" cy="48938"/>
            <a:chOff x="0" y="0"/>
            <a:chExt cx="772127" cy="1288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72127" cy="12889"/>
            </a:xfrm>
            <a:custGeom>
              <a:avLst/>
              <a:gdLst/>
              <a:ahLst/>
              <a:cxnLst/>
              <a:rect r="r" b="b" t="t" l="l"/>
              <a:pathLst>
                <a:path h="12889" w="772127">
                  <a:moveTo>
                    <a:pt x="0" y="0"/>
                  </a:moveTo>
                  <a:lnTo>
                    <a:pt x="772127" y="0"/>
                  </a:lnTo>
                  <a:lnTo>
                    <a:pt x="772127" y="12889"/>
                  </a:lnTo>
                  <a:lnTo>
                    <a:pt x="0" y="12889"/>
                  </a:lnTo>
                  <a:close/>
                </a:path>
              </a:pathLst>
            </a:custGeom>
            <a:gradFill rotWithShape="true">
              <a:gsLst>
                <a:gs pos="0">
                  <a:srgbClr val="5470FF">
                    <a:alpha val="100000"/>
                  </a:srgbClr>
                </a:gs>
                <a:gs pos="100000">
                  <a:srgbClr val="1F32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772127" cy="50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7694960" y="715644"/>
            <a:ext cx="2898081" cy="941876"/>
          </a:xfrm>
          <a:custGeom>
            <a:avLst/>
            <a:gdLst/>
            <a:ahLst/>
            <a:cxnLst/>
            <a:rect r="r" b="b" t="t" l="l"/>
            <a:pathLst>
              <a:path h="941876" w="2898081">
                <a:moveTo>
                  <a:pt x="0" y="0"/>
                </a:moveTo>
                <a:lnTo>
                  <a:pt x="2898080" y="0"/>
                </a:lnTo>
                <a:lnTo>
                  <a:pt x="2898080" y="941877"/>
                </a:lnTo>
                <a:lnTo>
                  <a:pt x="0" y="9418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25372" y="-318156"/>
            <a:ext cx="11015026" cy="10923311"/>
            <a:chOff x="0" y="0"/>
            <a:chExt cx="14686702" cy="1456441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0000"/>
            </a:blip>
            <a:srcRect l="16407" t="0" r="16407" b="0"/>
            <a:stretch>
              <a:fillRect/>
            </a:stretch>
          </p:blipFill>
          <p:spPr>
            <a:xfrm flipH="false" flipV="false">
              <a:off x="0" y="0"/>
              <a:ext cx="14686702" cy="1456441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Program Overview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00388" y="2474119"/>
            <a:ext cx="12087225" cy="505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 Name: Doctor of Philosophy (PhD) in Software Engineering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Program Code: PECQ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Mode: Full-time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Location: UTM Main Campus, Johor Bahru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25372" y="-318156"/>
            <a:ext cx="11015026" cy="10923311"/>
            <a:chOff x="0" y="0"/>
            <a:chExt cx="14686702" cy="1456441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0000"/>
            </a:blip>
            <a:srcRect l="16407" t="0" r="16407" b="0"/>
            <a:stretch>
              <a:fillRect/>
            </a:stretch>
          </p:blipFill>
          <p:spPr>
            <a:xfrm flipH="false" flipV="false">
              <a:off x="0" y="0"/>
              <a:ext cx="14686702" cy="1456441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Duration of Study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00388" y="2474119"/>
            <a:ext cx="12087225" cy="3609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Minimum Duration: 3 years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Maximum Duration: 8 years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Academic Structure: 2 semesters per academic session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25372" y="-318156"/>
            <a:ext cx="11015026" cy="10923311"/>
            <a:chOff x="0" y="0"/>
            <a:chExt cx="14686702" cy="1456441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0000"/>
            </a:blip>
            <a:srcRect l="16407" t="0" r="16407" b="0"/>
            <a:stretch>
              <a:fillRect/>
            </a:stretch>
          </p:blipFill>
          <p:spPr>
            <a:xfrm flipH="false" flipV="false">
              <a:off x="0" y="0"/>
              <a:ext cx="14686702" cy="1456441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100388" y="759619"/>
            <a:ext cx="12087225" cy="1009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6600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Program Structure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100388" y="2474119"/>
            <a:ext cx="12087225" cy="6505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Nature: Full research program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Supervision: Guidance by qualified academic staff</a:t>
            </a:r>
          </a:p>
          <a:p>
            <a:pPr algn="l" marL="617728" indent="-308864" lvl="1">
              <a:lnSpc>
                <a:spcPts val="5759"/>
              </a:lnSpc>
              <a:buFont typeface="Arial"/>
              <a:buChar char="•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Assessment Components:</a:t>
            </a:r>
          </a:p>
          <a:p>
            <a:pPr algn="l" marL="2072640" indent="-690880" lvl="2">
              <a:lnSpc>
                <a:spcPts val="5759"/>
              </a:lnSpc>
              <a:buFont typeface="Arial"/>
              <a:buChar char="⚬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First assessment report (research proposal)</a:t>
            </a:r>
          </a:p>
          <a:p>
            <a:pPr algn="l" marL="2072640" indent="-690880" lvl="2">
              <a:lnSpc>
                <a:spcPts val="5759"/>
              </a:lnSpc>
              <a:buFont typeface="Arial"/>
              <a:buChar char="⚬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Semester progress reports</a:t>
            </a:r>
          </a:p>
          <a:p>
            <a:pPr algn="l" marL="2072640" indent="-690880" lvl="2">
              <a:lnSpc>
                <a:spcPts val="5759"/>
              </a:lnSpc>
              <a:buFont typeface="Arial"/>
              <a:buChar char="⚬"/>
            </a:pPr>
            <a:r>
              <a:rPr lang="en-US"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Thesis examination (viva-voce)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48371" y="289229"/>
            <a:ext cx="2275294" cy="739471"/>
          </a:xfrm>
          <a:custGeom>
            <a:avLst/>
            <a:gdLst/>
            <a:ahLst/>
            <a:cxnLst/>
            <a:rect r="r" b="b" t="t" l="l"/>
            <a:pathLst>
              <a:path h="739471" w="2275294">
                <a:moveTo>
                  <a:pt x="0" y="0"/>
                </a:moveTo>
                <a:lnTo>
                  <a:pt x="2275294" y="0"/>
                </a:lnTo>
                <a:lnTo>
                  <a:pt x="2275294" y="739471"/>
                </a:lnTo>
                <a:lnTo>
                  <a:pt x="0" y="7394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152525" y="1269207"/>
            <a:ext cx="0" cy="11036811"/>
          </a:xfrm>
          <a:prstGeom prst="line">
            <a:avLst/>
          </a:prstGeom>
          <a:ln cap="flat" w="247650">
            <a:solidFill>
              <a:srgbClr val="54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DAGVsb5BdyA</dc:identifier>
  <dcterms:modified xsi:type="dcterms:W3CDTF">2011-08-01T06:04:30Z</dcterms:modified>
  <cp:revision>1</cp:revision>
  <dc:title>Doctor</dc:title>
</cp:coreProperties>
</file>

<file path=docProps/thumbnail.jpeg>
</file>